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48" r:id="rId1"/>
  </p:sldMasterIdLst>
  <p:sldIdLst>
    <p:sldId id="264" r:id="rId2"/>
    <p:sldId id="263" r:id="rId3"/>
    <p:sldId id="257" r:id="rId4"/>
    <p:sldId id="262" r:id="rId5"/>
    <p:sldId id="256" r:id="rId6"/>
    <p:sldId id="259" r:id="rId7"/>
    <p:sldId id="260" r:id="rId8"/>
    <p:sldId id="261" r:id="rId9"/>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946B04-A3B1-466F-801B-4D60929A4952}"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A129F-5E6F-4D65-B8D7-E669F824C5BF}" type="slidenum">
              <a:rPr lang="en-US" smtClean="0"/>
              <a:t>‹#›</a:t>
            </a:fld>
            <a:endParaRPr lang="en-US"/>
          </a:p>
        </p:txBody>
      </p:sp>
    </p:spTree>
    <p:extLst>
      <p:ext uri="{BB962C8B-B14F-4D97-AF65-F5344CB8AC3E}">
        <p14:creationId xmlns:p14="http://schemas.microsoft.com/office/powerpoint/2010/main" val="318929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946B04-A3B1-466F-801B-4D60929A4952}"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A129F-5E6F-4D65-B8D7-E669F824C5BF}" type="slidenum">
              <a:rPr lang="en-US" smtClean="0"/>
              <a:t>‹#›</a:t>
            </a:fld>
            <a:endParaRPr lang="en-US"/>
          </a:p>
        </p:txBody>
      </p:sp>
    </p:spTree>
    <p:extLst>
      <p:ext uri="{BB962C8B-B14F-4D97-AF65-F5344CB8AC3E}">
        <p14:creationId xmlns:p14="http://schemas.microsoft.com/office/powerpoint/2010/main" val="2115967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946B04-A3B1-466F-801B-4D60929A4952}"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A129F-5E6F-4D65-B8D7-E669F824C5BF}" type="slidenum">
              <a:rPr lang="en-US" smtClean="0"/>
              <a:t>‹#›</a:t>
            </a:fld>
            <a:endParaRPr lang="en-US"/>
          </a:p>
        </p:txBody>
      </p:sp>
    </p:spTree>
    <p:extLst>
      <p:ext uri="{BB962C8B-B14F-4D97-AF65-F5344CB8AC3E}">
        <p14:creationId xmlns:p14="http://schemas.microsoft.com/office/powerpoint/2010/main" val="688249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946B04-A3B1-466F-801B-4D60929A4952}"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A129F-5E6F-4D65-B8D7-E669F824C5BF}" type="slidenum">
              <a:rPr lang="en-US" smtClean="0"/>
              <a:t>‹#›</a:t>
            </a:fld>
            <a:endParaRPr lang="en-US"/>
          </a:p>
        </p:txBody>
      </p:sp>
    </p:spTree>
    <p:extLst>
      <p:ext uri="{BB962C8B-B14F-4D97-AF65-F5344CB8AC3E}">
        <p14:creationId xmlns:p14="http://schemas.microsoft.com/office/powerpoint/2010/main" val="2780539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946B04-A3B1-466F-801B-4D60929A4952}" type="datetimeFigureOut">
              <a:rPr lang="en-US" smtClean="0"/>
              <a:t>9/2/2019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A129F-5E6F-4D65-B8D7-E669F824C5BF}" type="slidenum">
              <a:rPr lang="en-US" smtClean="0"/>
              <a:t>‹#›</a:t>
            </a:fld>
            <a:endParaRPr lang="en-US"/>
          </a:p>
        </p:txBody>
      </p:sp>
    </p:spTree>
    <p:extLst>
      <p:ext uri="{BB962C8B-B14F-4D97-AF65-F5344CB8AC3E}">
        <p14:creationId xmlns:p14="http://schemas.microsoft.com/office/powerpoint/2010/main" val="1568508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946B04-A3B1-466F-801B-4D60929A4952}"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A129F-5E6F-4D65-B8D7-E669F824C5BF}" type="slidenum">
              <a:rPr lang="en-US" smtClean="0"/>
              <a:t>‹#›</a:t>
            </a:fld>
            <a:endParaRPr lang="en-US"/>
          </a:p>
        </p:txBody>
      </p:sp>
    </p:spTree>
    <p:extLst>
      <p:ext uri="{BB962C8B-B14F-4D97-AF65-F5344CB8AC3E}">
        <p14:creationId xmlns:p14="http://schemas.microsoft.com/office/powerpoint/2010/main" val="3209261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946B04-A3B1-466F-801B-4D60929A4952}" type="datetimeFigureOut">
              <a:rPr lang="en-US" smtClean="0"/>
              <a:t>9/2/2019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EA129F-5E6F-4D65-B8D7-E669F824C5BF}" type="slidenum">
              <a:rPr lang="en-US" smtClean="0"/>
              <a:t>‹#›</a:t>
            </a:fld>
            <a:endParaRPr lang="en-US"/>
          </a:p>
        </p:txBody>
      </p:sp>
    </p:spTree>
    <p:extLst>
      <p:ext uri="{BB962C8B-B14F-4D97-AF65-F5344CB8AC3E}">
        <p14:creationId xmlns:p14="http://schemas.microsoft.com/office/powerpoint/2010/main" val="3823247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946B04-A3B1-466F-801B-4D60929A4952}" type="datetimeFigureOut">
              <a:rPr lang="en-US" smtClean="0"/>
              <a:t>9/2/2019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EA129F-5E6F-4D65-B8D7-E669F824C5BF}" type="slidenum">
              <a:rPr lang="en-US" smtClean="0"/>
              <a:t>‹#›</a:t>
            </a:fld>
            <a:endParaRPr lang="en-US"/>
          </a:p>
        </p:txBody>
      </p:sp>
    </p:spTree>
    <p:extLst>
      <p:ext uri="{BB962C8B-B14F-4D97-AF65-F5344CB8AC3E}">
        <p14:creationId xmlns:p14="http://schemas.microsoft.com/office/powerpoint/2010/main" val="105406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946B04-A3B1-466F-801B-4D60929A4952}" type="datetimeFigureOut">
              <a:rPr lang="en-US" smtClean="0"/>
              <a:t>9/2/2019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EA129F-5E6F-4D65-B8D7-E669F824C5BF}" type="slidenum">
              <a:rPr lang="en-US" smtClean="0"/>
              <a:t>‹#›</a:t>
            </a:fld>
            <a:endParaRPr lang="en-US"/>
          </a:p>
        </p:txBody>
      </p:sp>
    </p:spTree>
    <p:extLst>
      <p:ext uri="{BB962C8B-B14F-4D97-AF65-F5344CB8AC3E}">
        <p14:creationId xmlns:p14="http://schemas.microsoft.com/office/powerpoint/2010/main" val="3262543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946B04-A3B1-466F-801B-4D60929A4952}"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A129F-5E6F-4D65-B8D7-E669F824C5BF}" type="slidenum">
              <a:rPr lang="en-US" smtClean="0"/>
              <a:t>‹#›</a:t>
            </a:fld>
            <a:endParaRPr lang="en-US"/>
          </a:p>
        </p:txBody>
      </p:sp>
    </p:spTree>
    <p:extLst>
      <p:ext uri="{BB962C8B-B14F-4D97-AF65-F5344CB8AC3E}">
        <p14:creationId xmlns:p14="http://schemas.microsoft.com/office/powerpoint/2010/main" val="493964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946B04-A3B1-466F-801B-4D60929A4952}" type="datetimeFigureOut">
              <a:rPr lang="en-US" smtClean="0"/>
              <a:t>9/2/2019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A129F-5E6F-4D65-B8D7-E669F824C5BF}" type="slidenum">
              <a:rPr lang="en-US" smtClean="0"/>
              <a:t>‹#›</a:t>
            </a:fld>
            <a:endParaRPr lang="en-US"/>
          </a:p>
        </p:txBody>
      </p:sp>
    </p:spTree>
    <p:extLst>
      <p:ext uri="{BB962C8B-B14F-4D97-AF65-F5344CB8AC3E}">
        <p14:creationId xmlns:p14="http://schemas.microsoft.com/office/powerpoint/2010/main" val="789099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46B04-A3B1-466F-801B-4D60929A4952}" type="datetimeFigureOut">
              <a:rPr lang="en-US" smtClean="0"/>
              <a:t>9/2/2019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A129F-5E6F-4D65-B8D7-E669F824C5BF}" type="slidenum">
              <a:rPr lang="en-US" smtClean="0"/>
              <a:t>‹#›</a:t>
            </a:fld>
            <a:endParaRPr lang="en-US"/>
          </a:p>
        </p:txBody>
      </p:sp>
    </p:spTree>
    <p:extLst>
      <p:ext uri="{BB962C8B-B14F-4D97-AF65-F5344CB8AC3E}">
        <p14:creationId xmlns:p14="http://schemas.microsoft.com/office/powerpoint/2010/main" val="2602868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اجهزة التحليل الالي – المجهر الالكتروني الماسح                       </a:t>
            </a:r>
            <a:endParaRPr lang="en-US" dirty="0"/>
          </a:p>
        </p:txBody>
      </p:sp>
      <p:sp>
        <p:nvSpPr>
          <p:cNvPr id="3" name="Content Placeholder 2"/>
          <p:cNvSpPr>
            <a:spLocks noGrp="1"/>
          </p:cNvSpPr>
          <p:nvPr>
            <p:ph idx="1"/>
          </p:nvPr>
        </p:nvSpPr>
        <p:spPr>
          <a:xfrm>
            <a:off x="838200" y="2823882"/>
            <a:ext cx="10067365" cy="3353081"/>
          </a:xfrm>
        </p:spPr>
        <p:txBody>
          <a:bodyPr/>
          <a:lstStyle/>
          <a:p>
            <a:pPr algn="ctr"/>
            <a:r>
              <a:rPr lang="ar-IQ" dirty="0" smtClean="0"/>
              <a:t>   استاذ مساعد دكتورة.زينب طه ياسين</a:t>
            </a:r>
            <a:endParaRPr lang="en-US" dirty="0"/>
          </a:p>
        </p:txBody>
      </p:sp>
    </p:spTree>
    <p:extLst>
      <p:ext uri="{BB962C8B-B14F-4D97-AF65-F5344CB8AC3E}">
        <p14:creationId xmlns:p14="http://schemas.microsoft.com/office/powerpoint/2010/main" val="1083849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300" y="291538"/>
            <a:ext cx="11214100" cy="6492931"/>
          </a:xfrm>
          <a:prstGeom prst="rect">
            <a:avLst/>
          </a:prstGeom>
        </p:spPr>
        <p:txBody>
          <a:bodyPr wrap="square">
            <a:spAutoFit/>
          </a:bodyPr>
          <a:lstStyle/>
          <a:p>
            <a:pPr algn="r" rtl="1">
              <a:lnSpc>
                <a:spcPct val="107000"/>
              </a:lnSpc>
              <a:spcAft>
                <a:spcPts val="0"/>
              </a:spcAft>
            </a:pPr>
            <a:r>
              <a:rPr lang="ar-SA" dirty="0">
                <a:solidFill>
                  <a:srgbClr val="2D2B2B"/>
                </a:solidFill>
                <a:latin typeface="lfont"/>
                <a:ea typeface="Times New Roman" panose="02020603050405020304" pitchFamily="18" charset="0"/>
                <a:cs typeface="Times New Roman" panose="02020603050405020304" pitchFamily="18"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r>
              <a:rPr lang="ar-SA" dirty="0">
                <a:solidFill>
                  <a:srgbClr val="2D2B2B"/>
                </a:solidFill>
                <a:latin typeface="lfont"/>
                <a:ea typeface="Times New Roman" panose="02020603050405020304" pitchFamily="18" charset="0"/>
                <a:cs typeface="Times New Roman" panose="02020603050405020304" pitchFamily="18" charset="0"/>
              </a:rPr>
              <a:t>المجهر الضوئي أبسط وأسهل استخدامًا من المجهر </a:t>
            </a:r>
            <a:r>
              <a:rPr lang="ar-SA" dirty="0" smtClean="0">
                <a:solidFill>
                  <a:srgbClr val="2D2B2B"/>
                </a:solidFill>
                <a:latin typeface="lfont"/>
                <a:ea typeface="Times New Roman" panose="02020603050405020304" pitchFamily="18" charset="0"/>
                <a:cs typeface="Times New Roman" panose="02020603050405020304" pitchFamily="18" charset="0"/>
              </a:rPr>
              <a:t>الإلكتروني.</a:t>
            </a:r>
            <a:endParaRPr lang="en-US" dirty="0" smtClean="0">
              <a:solidFill>
                <a:srgbClr val="2D2B2B"/>
              </a:solidFill>
              <a:latin typeface="lfont"/>
              <a:ea typeface="Times New Roman" panose="02020603050405020304" pitchFamily="18"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r>
              <a:rPr lang="ar-SA" dirty="0">
                <a:solidFill>
                  <a:srgbClr val="2D2B2B"/>
                </a:solidFill>
                <a:latin typeface="lfont"/>
                <a:ea typeface="Times New Roman" panose="02020603050405020304" pitchFamily="18" charset="0"/>
                <a:cs typeface="Times New Roman" panose="02020603050405020304" pitchFamily="18" charset="0"/>
              </a:rPr>
              <a:t>التكلفة، فالمجهر الضوئيّ أبسط وأقل ثمنًا مقارنةً مع المجهر الإلكتروني الذي يعد باهض الثمن</a:t>
            </a:r>
            <a:r>
              <a:rPr lang="ar-SA" dirty="0" smtClean="0">
                <a:solidFill>
                  <a:srgbClr val="2D2B2B"/>
                </a:solidFill>
                <a:latin typeface="lfont"/>
                <a:ea typeface="Times New Roman" panose="02020603050405020304" pitchFamily="18" charset="0"/>
                <a:cs typeface="Times New Roman" panose="02020603050405020304" pitchFamily="18" charset="0"/>
              </a:rPr>
              <a:t>.</a:t>
            </a:r>
            <a:endParaRPr lang="en-US" dirty="0" smtClean="0">
              <a:solidFill>
                <a:srgbClr val="2D2B2B"/>
              </a:solidFill>
              <a:latin typeface="lfont"/>
              <a:ea typeface="Times New Roman" panose="02020603050405020304" pitchFamily="18"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r>
              <a:rPr lang="ar-SA" dirty="0">
                <a:solidFill>
                  <a:srgbClr val="2D2B2B"/>
                </a:solidFill>
                <a:latin typeface="lfont"/>
                <a:ea typeface="Times New Roman" panose="02020603050405020304" pitchFamily="18" charset="0"/>
                <a:cs typeface="Times New Roman" panose="02020603050405020304" pitchFamily="18" charset="0"/>
              </a:rPr>
              <a:t>نوع الإشعاع، فالمجهر الضوئي يستخدم الطول الموجي بين ٤٠٠-٦٠٠ نانوميتر، في حين أنَّ المجهر الإلكترونيّ يستخدم حزم من الإلكترونات طولها الموجي ١ نانوميتر</a:t>
            </a:r>
            <a:r>
              <a:rPr lang="ar-SA" dirty="0" smtClean="0">
                <a:solidFill>
                  <a:srgbClr val="2D2B2B"/>
                </a:solidFill>
                <a:latin typeface="lfont"/>
                <a:ea typeface="Times New Roman" panose="02020603050405020304" pitchFamily="18" charset="0"/>
                <a:cs typeface="Times New Roman" panose="02020603050405020304" pitchFamily="18" charset="0"/>
              </a:rPr>
              <a:t>.</a:t>
            </a:r>
            <a:endParaRPr lang="en-US" dirty="0" smtClean="0">
              <a:solidFill>
                <a:srgbClr val="2D2B2B"/>
              </a:solidFill>
              <a:latin typeface="lfont"/>
              <a:ea typeface="Times New Roman" panose="02020603050405020304" pitchFamily="18"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r>
              <a:rPr lang="ar-SA" dirty="0">
                <a:solidFill>
                  <a:srgbClr val="2D2B2B"/>
                </a:solidFill>
                <a:latin typeface="lfont"/>
                <a:ea typeface="Times New Roman" panose="02020603050405020304" pitchFamily="18" charset="0"/>
                <a:cs typeface="Times New Roman" panose="02020603050405020304" pitchFamily="18" charset="0"/>
              </a:rPr>
              <a:t>المجهر الإلكتروني له دقة أعلى بكثير من دقة المجهر الضوئي</a:t>
            </a:r>
            <a:r>
              <a:rPr lang="ar-SA" dirty="0" smtClean="0">
                <a:solidFill>
                  <a:srgbClr val="2D2B2B"/>
                </a:solidFill>
                <a:latin typeface="lfont"/>
                <a:ea typeface="Times New Roman" panose="02020603050405020304" pitchFamily="18" charset="0"/>
                <a:cs typeface="Times New Roman" panose="02020603050405020304" pitchFamily="18" charset="0"/>
              </a:rPr>
              <a:t>.</a:t>
            </a:r>
            <a:endParaRPr lang="en-US" dirty="0" smtClean="0">
              <a:solidFill>
                <a:srgbClr val="2D2B2B"/>
              </a:solidFill>
              <a:latin typeface="lfont"/>
              <a:ea typeface="Times New Roman" panose="02020603050405020304" pitchFamily="18"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r>
              <a:rPr lang="ar-SA" dirty="0">
                <a:solidFill>
                  <a:srgbClr val="2D2B2B"/>
                </a:solidFill>
                <a:latin typeface="lfont"/>
                <a:ea typeface="Times New Roman" panose="02020603050405020304" pitchFamily="18" charset="0"/>
                <a:cs typeface="Times New Roman" panose="02020603050405020304" pitchFamily="18" charset="0"/>
              </a:rPr>
              <a:t>للمجاهر الإلكترونية القدرة على إعطاء صورة أكثر تفصيلًا للأشياء مقارنةً مع المجهر الضوئي</a:t>
            </a:r>
            <a:r>
              <a:rPr lang="ar-SA" dirty="0" smtClean="0">
                <a:solidFill>
                  <a:srgbClr val="2D2B2B"/>
                </a:solidFill>
                <a:latin typeface="lfont"/>
                <a:ea typeface="Times New Roman" panose="02020603050405020304" pitchFamily="18" charset="0"/>
                <a:cs typeface="Times New Roman" panose="02020603050405020304" pitchFamily="18" charset="0"/>
              </a:rPr>
              <a:t>.</a:t>
            </a:r>
            <a:endParaRPr lang="en-US" dirty="0" smtClean="0">
              <a:solidFill>
                <a:srgbClr val="2D2B2B"/>
              </a:solidFill>
              <a:latin typeface="lfont"/>
              <a:ea typeface="Times New Roman" panose="02020603050405020304" pitchFamily="18"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r>
              <a:rPr lang="ar-SA" dirty="0">
                <a:solidFill>
                  <a:srgbClr val="2D2B2B"/>
                </a:solidFill>
                <a:latin typeface="lfont"/>
                <a:ea typeface="Times New Roman" panose="02020603050405020304" pitchFamily="18" charset="0"/>
                <a:cs typeface="Times New Roman" panose="02020603050405020304" pitchFamily="18" charset="0"/>
              </a:rPr>
              <a:t>الفرق بين المجهر الضوئي والمجهر الإلكتروني الأبرز أنَّ الإلكتروني يُظهر الصور ثلاثية الأبعاد، في حين أنَّ المجهر الضوئي يُظهر الصور ثنائية الأبعاد فقط</a:t>
            </a:r>
            <a:r>
              <a:rPr lang="ar-SA" dirty="0" smtClean="0">
                <a:solidFill>
                  <a:srgbClr val="2D2B2B"/>
                </a:solidFill>
                <a:latin typeface="lfont"/>
                <a:ea typeface="Times New Roman" panose="02020603050405020304" pitchFamily="18" charset="0"/>
                <a:cs typeface="Times New Roman" panose="02020603050405020304" pitchFamily="18" charset="0"/>
              </a:rPr>
              <a:t>.</a:t>
            </a:r>
            <a:endParaRPr lang="en-US" dirty="0" smtClean="0">
              <a:solidFill>
                <a:srgbClr val="2D2B2B"/>
              </a:solidFill>
              <a:latin typeface="lfont"/>
              <a:ea typeface="Times New Roman" panose="02020603050405020304" pitchFamily="18"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r>
              <a:rPr lang="ar-SA" dirty="0">
                <a:solidFill>
                  <a:srgbClr val="2D2B2B"/>
                </a:solidFill>
                <a:latin typeface="lfont"/>
                <a:ea typeface="Times New Roman" panose="02020603050405020304" pitchFamily="18" charset="0"/>
                <a:cs typeface="Times New Roman" panose="02020603050405020304" pitchFamily="18" charset="0"/>
              </a:rPr>
              <a:t>عملية معالجة العينات عند رؤيتها بالمجهر الإلكتروني تتطلب أمور أكثر تعقيدًا بالمقارنة مع معالجة العينات عند رؤيتها بالمجهر الضوئي</a:t>
            </a:r>
            <a:r>
              <a:rPr lang="ar-SA" dirty="0" smtClean="0">
                <a:solidFill>
                  <a:srgbClr val="2D2B2B"/>
                </a:solidFill>
                <a:latin typeface="lfont"/>
                <a:ea typeface="Times New Roman" panose="02020603050405020304" pitchFamily="18" charset="0"/>
                <a:cs typeface="Times New Roman" panose="02020603050405020304" pitchFamily="18" charset="0"/>
              </a:rPr>
              <a:t>.</a:t>
            </a:r>
            <a:endParaRPr lang="en-US" dirty="0" smtClean="0">
              <a:solidFill>
                <a:srgbClr val="2D2B2B"/>
              </a:solidFill>
              <a:latin typeface="lfont"/>
              <a:ea typeface="Times New Roman" panose="02020603050405020304" pitchFamily="18"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r>
              <a:rPr lang="ar-SA" dirty="0">
                <a:solidFill>
                  <a:srgbClr val="2D2B2B"/>
                </a:solidFill>
                <a:latin typeface="lfont"/>
                <a:ea typeface="Times New Roman" panose="02020603050405020304" pitchFamily="18" charset="0"/>
                <a:cs typeface="Times New Roman" panose="02020603050405020304" pitchFamily="18" charset="0"/>
              </a:rPr>
              <a:t>يمكن مشاهدة الأشياء بالمجهر الضوئي مباشرة بالعدسة، أمّا المجاهر الإلكترونيّة فتتطلّبُ استخدام لوح فوتوغرافي أو شاشة إلكترونية؛ وهذا لأنَّ العين البشرية غير قادرة على رؤية الإلكترون مباشرة</a:t>
            </a:r>
            <a:r>
              <a:rPr lang="ar-SA" dirty="0" smtClean="0">
                <a:solidFill>
                  <a:srgbClr val="2D2B2B"/>
                </a:solidFill>
                <a:latin typeface="lfont"/>
                <a:ea typeface="Times New Roman" panose="02020603050405020304" pitchFamily="18" charset="0"/>
                <a:cs typeface="Times New Roman" panose="02020603050405020304" pitchFamily="18" charset="0"/>
              </a:rPr>
              <a:t>.</a:t>
            </a:r>
            <a:endParaRPr lang="en-US" dirty="0" smtClean="0">
              <a:solidFill>
                <a:srgbClr val="2D2B2B"/>
              </a:solidFill>
              <a:latin typeface="lfont"/>
              <a:ea typeface="Times New Roman" panose="02020603050405020304" pitchFamily="18"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r>
              <a:rPr lang="ar-SA" dirty="0">
                <a:solidFill>
                  <a:srgbClr val="2D2B2B"/>
                </a:solidFill>
                <a:latin typeface="lfont"/>
                <a:ea typeface="Times New Roman" panose="02020603050405020304" pitchFamily="18" charset="0"/>
                <a:cs typeface="Times New Roman" panose="02020603050405020304" pitchFamily="18" charset="0"/>
              </a:rPr>
              <a:t>اختلاف القدرة على التكبير، فالمجهر الإلكتروني له قدرة على تكبير الأشياء أكثر من مئة مرة مقارنة مع المجهر الضوئي</a:t>
            </a:r>
            <a:r>
              <a:rPr lang="ar-SA" dirty="0" smtClean="0">
                <a:solidFill>
                  <a:srgbClr val="2D2B2B"/>
                </a:solidFill>
                <a:latin typeface="lfont"/>
                <a:ea typeface="Times New Roman" panose="02020603050405020304" pitchFamily="18" charset="0"/>
                <a:cs typeface="Times New Roman" panose="02020603050405020304" pitchFamily="18" charset="0"/>
              </a:rPr>
              <a:t>.</a:t>
            </a:r>
            <a:endParaRPr lang="en-US" dirty="0" smtClean="0">
              <a:solidFill>
                <a:srgbClr val="2D2B2B"/>
              </a:solidFill>
              <a:latin typeface="lfont"/>
              <a:ea typeface="Times New Roman" panose="02020603050405020304" pitchFamily="18"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r>
              <a:rPr lang="ar-SA" dirty="0">
                <a:solidFill>
                  <a:srgbClr val="2D2B2B"/>
                </a:solidFill>
                <a:latin typeface="lfont"/>
                <a:ea typeface="Times New Roman" panose="02020603050405020304" pitchFamily="18" charset="0"/>
                <a:cs typeface="Times New Roman" panose="02020603050405020304" pitchFamily="18" charset="0"/>
              </a:rPr>
              <a:t>لا يمكنُ رؤية أيّ مادة حية بالمجهر الإلكتروني على عكس المجهر الضوئي</a:t>
            </a:r>
            <a:r>
              <a:rPr lang="ar-SA" dirty="0" smtClean="0">
                <a:solidFill>
                  <a:srgbClr val="2D2B2B"/>
                </a:solidFill>
                <a:latin typeface="lfont"/>
                <a:ea typeface="Times New Roman" panose="02020603050405020304" pitchFamily="18" charset="0"/>
                <a:cs typeface="Times New Roman" panose="02020603050405020304" pitchFamily="18" charset="0"/>
              </a:rPr>
              <a:t>.</a:t>
            </a:r>
            <a:endParaRPr lang="en-US" dirty="0" smtClean="0">
              <a:solidFill>
                <a:srgbClr val="2D2B2B"/>
              </a:solidFill>
              <a:latin typeface="lfont"/>
              <a:ea typeface="Times New Roman" panose="02020603050405020304" pitchFamily="18"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r>
              <a:rPr lang="ar-SA" dirty="0">
                <a:solidFill>
                  <a:srgbClr val="2D2B2B"/>
                </a:solidFill>
                <a:latin typeface="lfont"/>
                <a:ea typeface="Times New Roman" panose="02020603050405020304" pitchFamily="18" charset="0"/>
                <a:cs typeface="Times New Roman" panose="02020603050405020304" pitchFamily="18" charset="0"/>
              </a:rPr>
              <a:t>اللون، نظرًا لأنَّ المجاهر الضوئية تستخدم الضوء المرئي فيمكن رؤية الصورة بالألوان المرئية العادية، أما المجهر الإلكتروني فتعطي صورة باللون الرمادي وبكفاءة أعلى.</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r>
              <a:rPr lang="ar-SA" dirty="0">
                <a:solidFill>
                  <a:srgbClr val="2D2B2B"/>
                </a:solidFill>
                <a:latin typeface="lfont"/>
                <a:ea typeface="Times New Roman" panose="02020603050405020304" pitchFamily="18" charset="0"/>
                <a:cs typeface="Times New Roman" panose="02020603050405020304" pitchFamily="18" charset="0"/>
              </a:rPr>
              <a:t>الحجم، فالمجهر الضوئيّ حجمُه أصغر بكثير من حجم المجهر الإلكتروني.</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r" rtl="1">
              <a:lnSpc>
                <a:spcPts val="1680"/>
              </a:lnSpc>
              <a:spcAft>
                <a:spcPts val="0"/>
              </a:spcAft>
              <a:buSzPts val="1000"/>
              <a:buFont typeface="Courier New" panose="02070309020205020404" pitchFamily="49" charset="0"/>
              <a:buChar char="o"/>
              <a:tabLst>
                <a:tab pos="457200" algn="l"/>
              </a:tabLst>
            </a:pPr>
            <a:r>
              <a:rPr lang="ar-SA" dirty="0">
                <a:solidFill>
                  <a:srgbClr val="2D2B2B"/>
                </a:solidFill>
                <a:latin typeface="lfont"/>
                <a:ea typeface="Times New Roman" panose="02020603050405020304" pitchFamily="18" charset="0"/>
                <a:cs typeface="Times New Roman" panose="02020603050405020304" pitchFamily="18" charset="0"/>
              </a:rPr>
              <a:t>يحتاج استخدام المجهر الإلكتروني إلى خبرة عالية، على العكس من المجهر الضوئي سهل الاستخدام والذي يتم تعليم الطلبة بالمدارس والجامعات على استخدامه.</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0233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92100"/>
            <a:ext cx="6946900" cy="3852337"/>
          </a:xfrm>
          <a:prstGeom prst="rect">
            <a:avLst/>
          </a:prstGeom>
        </p:spPr>
        <p:txBody>
          <a:bodyPr wrap="square">
            <a:spAutoFit/>
          </a:bodyPr>
          <a:lstStyle/>
          <a:p>
            <a:pPr algn="just" rtl="1">
              <a:lnSpc>
                <a:spcPct val="150000"/>
              </a:lnSpc>
              <a:spcAft>
                <a:spcPts val="1000"/>
              </a:spcAft>
            </a:pPr>
            <a:r>
              <a:rPr lang="ar-SA" dirty="0">
                <a:latin typeface="Calibri" panose="020F0502020204030204" pitchFamily="34"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spcBef>
                <a:spcPts val="2400"/>
              </a:spcBef>
              <a:spcAft>
                <a:spcPts val="0"/>
              </a:spcAft>
            </a:pPr>
            <a:r>
              <a:rPr lang="ar-SA" kern="0" dirty="0">
                <a:solidFill>
                  <a:srgbClr val="365F91"/>
                </a:solidFill>
                <a:latin typeface="Cambria" panose="02040503050406030204" pitchFamily="18" charset="0"/>
                <a:ea typeface="Calibri" panose="020F0502020204030204" pitchFamily="34" charset="0"/>
                <a:cs typeface="Times New Roman" panose="02020603050405020304" pitchFamily="18" charset="0"/>
              </a:rPr>
              <a:t>المجهر الألكتروني الماسح</a:t>
            </a:r>
            <a:r>
              <a:rPr lang="en-US" kern="0" dirty="0">
                <a:solidFill>
                  <a:srgbClr val="365F91"/>
                </a:solidFill>
                <a:latin typeface="Times New Roman" panose="02020603050405020304" pitchFamily="18" charset="0"/>
                <a:ea typeface="Calibri" panose="020F0502020204030204" pitchFamily="34" charset="0"/>
                <a:cs typeface="Times New Roman" panose="02020603050405020304" pitchFamily="18" charset="0"/>
              </a:rPr>
              <a:t>(SEM)  Scanning Electron Microscope </a:t>
            </a:r>
            <a:endParaRPr lang="en-US"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endParaRPr>
          </a:p>
          <a:p>
            <a:pPr algn="just" rtl="1">
              <a:lnSpc>
                <a:spcPct val="150000"/>
              </a:lnSpc>
              <a:spcAft>
                <a:spcPts val="1000"/>
              </a:spcAft>
            </a:pPr>
            <a:r>
              <a:rPr lang="ar-SA" dirty="0">
                <a:latin typeface="Calibri" panose="020F0502020204030204" pitchFamily="34" charset="0"/>
                <a:ea typeface="Calibri" panose="020F0502020204030204" pitchFamily="34" charset="0"/>
                <a:cs typeface="Times New Roman" panose="02020603050405020304" pitchFamily="18" charset="0"/>
              </a:rPr>
              <a:t>يعمل المجهر الألكتروني على تحديد حجم السطح وشكله</a:t>
            </a:r>
            <a:r>
              <a:rPr lang="en-US" dirty="0">
                <a:latin typeface="Times New Roman" panose="02020603050405020304" pitchFamily="18" charset="0"/>
                <a:ea typeface="Calibri" panose="020F0502020204030204" pitchFamily="34" charset="0"/>
                <a:cs typeface="Arial" panose="020B0604020202020204" pitchFamily="34" charset="0"/>
              </a:rPr>
              <a:t>) </a:t>
            </a:r>
            <a:r>
              <a:rPr lang="ar-SA" dirty="0">
                <a:latin typeface="Calibri" panose="020F0502020204030204" pitchFamily="34" charset="0"/>
                <a:ea typeface="Calibri" panose="020F0502020204030204" pitchFamily="34" charset="0"/>
                <a:cs typeface="Times New Roman" panose="02020603050405020304" pitchFamily="18" charset="0"/>
              </a:rPr>
              <a:t>مورفولوجيا</a:t>
            </a:r>
            <a:r>
              <a:rPr lang="en-US" dirty="0">
                <a:latin typeface="Times New Roman" panose="02020603050405020304" pitchFamily="18" charset="0"/>
                <a:ea typeface="Calibri" panose="020F0502020204030204" pitchFamily="34" charset="0"/>
                <a:cs typeface="Arial" panose="020B0604020202020204" pitchFamily="34" charset="0"/>
              </a:rPr>
              <a:t> (</a:t>
            </a:r>
            <a:r>
              <a:rPr lang="ar-SA" dirty="0">
                <a:latin typeface="Calibri" panose="020F0502020204030204" pitchFamily="34" charset="0"/>
                <a:ea typeface="Calibri" panose="020F0502020204030204" pitchFamily="34" charset="0"/>
                <a:cs typeface="Times New Roman" panose="02020603050405020304" pitchFamily="18" charset="0"/>
              </a:rPr>
              <a:t>مع التصوير المباشر من الجسيمات النانوية. لذلك المسح الألكتروني المجهري تقدم العديد من المزايا في </a:t>
            </a:r>
            <a:r>
              <a:rPr lang="ar-SA" dirty="0" smtClean="0">
                <a:latin typeface="Calibri" panose="020F0502020204030204" pitchFamily="34" charset="0"/>
                <a:ea typeface="Calibri" panose="020F0502020204030204" pitchFamily="34" charset="0"/>
                <a:cs typeface="Times New Roman" panose="02020603050405020304" pitchFamily="18" charset="0"/>
              </a:rPr>
              <a:t>التحليل. </a:t>
            </a:r>
            <a:r>
              <a:rPr lang="ar-SA" dirty="0">
                <a:latin typeface="Calibri" panose="020F0502020204030204" pitchFamily="34" charset="0"/>
                <a:ea typeface="Calibri" panose="020F0502020204030204" pitchFamily="34" charset="0"/>
                <a:cs typeface="Times New Roman" panose="02020603050405020304" pitchFamily="18" charset="0"/>
              </a:rPr>
              <a:t>وخلال عملية التصويرفإنَّ الجسيمات النانوية يجب تحويلها في البداية إلى مسحوق جاف. ثم أبعد من ذلك تثبت على حامل العِّينة يليه طلاء مع معدن موصل (مثل الذهب). ثم يتم تحليل عّينة كاملة عن طريق المسح </a:t>
            </a:r>
            <a:r>
              <a:rPr lang="ar-SA" dirty="0" smtClean="0">
                <a:latin typeface="Calibri" panose="020F0502020204030204" pitchFamily="34" charset="0"/>
                <a:ea typeface="Calibri" panose="020F0502020204030204" pitchFamily="34" charset="0"/>
                <a:cs typeface="Times New Roman" panose="02020603050405020304" pitchFamily="18" charset="0"/>
              </a:rPr>
              <a:t>بفعل </a:t>
            </a:r>
            <a:r>
              <a:rPr lang="ar-SA" dirty="0">
                <a:latin typeface="Calibri" panose="020F0502020204030204" pitchFamily="34" charset="0"/>
                <a:ea typeface="Calibri" panose="020F0502020204030204" pitchFamily="34" charset="0"/>
                <a:cs typeface="Times New Roman" panose="02020603050405020304" pitchFamily="18" charset="0"/>
              </a:rPr>
              <a:t>تركيز في </a:t>
            </a:r>
            <a:r>
              <a:rPr lang="ar-SA" dirty="0" smtClean="0">
                <a:latin typeface="Calibri" panose="020F0502020204030204" pitchFamily="34" charset="0"/>
                <a:ea typeface="Calibri" panose="020F0502020204030204" pitchFamily="34" charset="0"/>
                <a:cs typeface="Times New Roman" panose="02020603050405020304" pitchFamily="18" charset="0"/>
              </a:rPr>
              <a:t>الكترونات </a:t>
            </a:r>
            <a:r>
              <a:rPr lang="en-US" dirty="0">
                <a:latin typeface="Calibri" panose="020F0502020204030204" pitchFamily="34" charset="0"/>
                <a:ea typeface="Calibri" panose="020F0502020204030204" pitchFamily="34" charset="0"/>
                <a:cs typeface="Times New Roman" panose="02020603050405020304" pitchFamily="18" charset="0"/>
              </a:rPr>
              <a:t>.</a:t>
            </a:r>
            <a:r>
              <a:rPr lang="ar-SA" dirty="0" smtClean="0">
                <a:latin typeface="Calibri" panose="020F0502020204030204" pitchFamily="34" charset="0"/>
                <a:ea typeface="Calibri" panose="020F0502020204030204" pitchFamily="34" charset="0"/>
                <a:cs typeface="Times New Roman" panose="02020603050405020304" pitchFamily="18" charset="0"/>
              </a:rPr>
              <a:t>الالكترونات </a:t>
            </a:r>
            <a:r>
              <a:rPr lang="ar-SA" dirty="0">
                <a:latin typeface="Calibri" panose="020F0502020204030204" pitchFamily="34" charset="0"/>
                <a:ea typeface="Calibri" panose="020F0502020204030204" pitchFamily="34" charset="0"/>
                <a:cs typeface="Times New Roman" panose="02020603050405020304" pitchFamily="18" charset="0"/>
              </a:rPr>
              <a:t>الثانوية المنبعثة من سطح العِّينة تحدد خصائص سطح العِّينة.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8040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566952"/>
            <a:ext cx="6096000" cy="3170099"/>
          </a:xfrm>
          <a:prstGeom prst="rect">
            <a:avLst/>
          </a:prstGeom>
        </p:spPr>
        <p:txBody>
          <a:bodyPr>
            <a:spAutoFit/>
          </a:bodyPr>
          <a:lstStyle/>
          <a:p>
            <a:pPr algn="just" rtl="1">
              <a:lnSpc>
                <a:spcPct val="150000"/>
              </a:lnSpc>
              <a:spcBef>
                <a:spcPts val="2400"/>
              </a:spcBef>
              <a:spcAft>
                <a:spcPts val="0"/>
              </a:spcAft>
            </a:pPr>
            <a:r>
              <a:rPr lang="ar-SA" kern="0" dirty="0">
                <a:solidFill>
                  <a:srgbClr val="365F91"/>
                </a:solidFill>
                <a:latin typeface="Cambria" panose="02040503050406030204" pitchFamily="18" charset="0"/>
                <a:ea typeface="Calibri" panose="020F0502020204030204" pitchFamily="34" charset="0"/>
                <a:cs typeface="Times New Roman" panose="02020603050405020304" pitchFamily="18" charset="0"/>
              </a:rPr>
              <a:t>مطياف تشتت الطاقة للأشعة السينية </a:t>
            </a:r>
            <a:endParaRPr lang="en-US"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endParaRPr>
          </a:p>
          <a:p>
            <a:pPr algn="just" rtl="1">
              <a:lnSpc>
                <a:spcPct val="150000"/>
              </a:lnSpc>
              <a:spcBef>
                <a:spcPts val="2400"/>
              </a:spcBef>
              <a:spcAft>
                <a:spcPts val="0"/>
              </a:spcAft>
            </a:pPr>
            <a:r>
              <a:rPr lang="en-US" kern="0" dirty="0">
                <a:solidFill>
                  <a:srgbClr val="365F91"/>
                </a:solidFill>
                <a:latin typeface="Times New Roman" panose="02020603050405020304" pitchFamily="18" charset="0"/>
                <a:ea typeface="Calibri" panose="020F0502020204030204" pitchFamily="34" charset="0"/>
                <a:cs typeface="Times New Roman" panose="02020603050405020304" pitchFamily="18" charset="0"/>
              </a:rPr>
              <a:t>Spectroscopy (EDS) Energy Dispersive x-ray</a:t>
            </a:r>
            <a:endParaRPr lang="en-US"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endParaRPr>
          </a:p>
          <a:p>
            <a:r>
              <a:rPr lang="ar-SA" dirty="0">
                <a:ea typeface="Calibri" panose="020F0502020204030204" pitchFamily="34" charset="0"/>
                <a:cs typeface="Times New Roman" panose="02020603050405020304" pitchFamily="18" charset="0"/>
              </a:rPr>
              <a:t>بوساطة تقنية المجهر الألكتروني الماسح </a:t>
            </a:r>
            <a:r>
              <a:rPr lang="en-US" dirty="0">
                <a:latin typeface="Times New Roman" panose="02020603050405020304" pitchFamily="18" charset="0"/>
                <a:ea typeface="Calibri" panose="020F0502020204030204" pitchFamily="34" charset="0"/>
              </a:rPr>
              <a:t>SEM</a:t>
            </a:r>
            <a:r>
              <a:rPr lang="ar-SA" dirty="0">
                <a:latin typeface="Times New Roman" panose="02020603050405020304" pitchFamily="18" charset="0"/>
                <a:ea typeface="Calibri" panose="020F0502020204030204" pitchFamily="34" charset="0"/>
              </a:rPr>
              <a:t> فضلاً عن الألكترون الثانوي يمكن أيضاً أن تُستخَدم تفلور الأشعة السينية لتحديد العناصر على أساس. انه يتم إنشاء ثقب على مستوى النواة في الذرات عن طريق الأثارة من قبل شعاع الألكترون عالية الطاقة. ويؤدي انتقال الألكترون في مستوى أعلى إلى الحفرة في المستوى الأساسي إلى انبعاث الأشعة السينية. طاقة الأشعة السينية المنبعثة محددة لكل ذرة، ويمكن استخدامها لتحديد التركيب الكيميائي. شدة هذا التفلور يتناسب مع كمية العنصر في العِّينة. </a:t>
            </a:r>
            <a:endParaRPr lang="en-US" dirty="0"/>
          </a:p>
        </p:txBody>
      </p:sp>
    </p:spTree>
    <p:extLst>
      <p:ext uri="{BB962C8B-B14F-4D97-AF65-F5344CB8AC3E}">
        <p14:creationId xmlns:p14="http://schemas.microsoft.com/office/powerpoint/2010/main" val="205695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263317" y="469232"/>
            <a:ext cx="9589167" cy="5354053"/>
          </a:xfrm>
          <a:prstGeom prst="rect">
            <a:avLst/>
          </a:prstGeom>
          <a:noFill/>
          <a:ln>
            <a:noFill/>
          </a:ln>
        </p:spPr>
      </p:pic>
      <p:graphicFrame>
        <p:nvGraphicFramePr>
          <p:cNvPr id="5" name="Table 4"/>
          <p:cNvGraphicFramePr>
            <a:graphicFrameLocks noGrp="1"/>
          </p:cNvGraphicFramePr>
          <p:nvPr>
            <p:extLst>
              <p:ext uri="{D42A27DB-BD31-4B8C-83A1-F6EECF244321}">
                <p14:modId xmlns:p14="http://schemas.microsoft.com/office/powerpoint/2010/main" val="2634037857"/>
              </p:ext>
            </p:extLst>
          </p:nvPr>
        </p:nvGraphicFramePr>
        <p:xfrm>
          <a:off x="4911123" y="749459"/>
          <a:ext cx="5546090" cy="2388870"/>
        </p:xfrm>
        <a:graphic>
          <a:graphicData uri="http://schemas.openxmlformats.org/drawingml/2006/table">
            <a:tbl>
              <a:tblPr rtl="1" firstRow="1" firstCol="1" bandRow="1">
                <a:tableStyleId>{5C22544A-7EE6-4342-B048-85BDC9FD1C3A}</a:tableStyleId>
              </a:tblPr>
              <a:tblGrid>
                <a:gridCol w="914400"/>
                <a:gridCol w="857250"/>
                <a:gridCol w="1028700"/>
                <a:gridCol w="953135"/>
                <a:gridCol w="1013460"/>
                <a:gridCol w="779145"/>
              </a:tblGrid>
              <a:tr h="0">
                <a:tc>
                  <a:txBody>
                    <a:bodyPr/>
                    <a:lstStyle/>
                    <a:p>
                      <a:pPr algn="ctr" rtl="1">
                        <a:lnSpc>
                          <a:spcPct val="115000"/>
                        </a:lnSpc>
                        <a:spcAft>
                          <a:spcPts val="0"/>
                        </a:spcAft>
                        <a:tabLst>
                          <a:tab pos="-114300" algn="l"/>
                          <a:tab pos="556895" algn="l"/>
                          <a:tab pos="5029200" algn="r"/>
                        </a:tabLst>
                      </a:pPr>
                      <a:r>
                        <a:rPr lang="en-US" sz="1200">
                          <a:effectLst/>
                        </a:rPr>
                        <a:t>Error(3 Sigma) [wt.%]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Atom. [at.%]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C norm. [wt.%]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unn. [wt.%]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Series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Element</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285750">
                <a:tc>
                  <a:txBody>
                    <a:bodyPr/>
                    <a:lstStyle/>
                    <a:p>
                      <a:pPr algn="ctr" rtl="1">
                        <a:lnSpc>
                          <a:spcPct val="115000"/>
                        </a:lnSpc>
                        <a:spcAft>
                          <a:spcPts val="0"/>
                        </a:spcAft>
                      </a:pPr>
                      <a:r>
                        <a:rPr lang="ar-IQ" sz="1200">
                          <a:effectLst/>
                        </a:rPr>
                        <a:t>9.58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22.73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51.54</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53.22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L-series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Zinc</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gn="ctr" rtl="1">
                        <a:lnSpc>
                          <a:spcPct val="115000"/>
                        </a:lnSpc>
                        <a:spcAft>
                          <a:spcPts val="0"/>
                        </a:spcAft>
                        <a:tabLst>
                          <a:tab pos="-114300" algn="l"/>
                          <a:tab pos="556895" algn="l"/>
                          <a:tab pos="5029200" algn="r"/>
                        </a:tabLst>
                      </a:pPr>
                      <a:r>
                        <a:rPr lang="en-US" sz="1200">
                          <a:effectLst/>
                        </a:rPr>
                        <a:t>10.96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52.21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28.96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29.91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K-series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Oxygen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gn="ctr" rtl="1">
                        <a:lnSpc>
                          <a:spcPct val="115000"/>
                        </a:lnSpc>
                        <a:spcAft>
                          <a:spcPts val="0"/>
                        </a:spcAft>
                        <a:tabLst>
                          <a:tab pos="-114300" algn="l"/>
                          <a:tab pos="556895" algn="l"/>
                          <a:tab pos="5029200" algn="r"/>
                        </a:tabLst>
                      </a:pPr>
                      <a:r>
                        <a:rPr lang="en-US" sz="1200">
                          <a:effectLst/>
                        </a:rPr>
                        <a:t>1.35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10.07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9.81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10.13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K-series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Silicon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gn="ctr" rtl="1">
                        <a:lnSpc>
                          <a:spcPct val="115000"/>
                        </a:lnSpc>
                        <a:spcAft>
                          <a:spcPts val="0"/>
                        </a:spcAft>
                        <a:tabLst>
                          <a:tab pos="-114300" algn="l"/>
                          <a:tab pos="556895" algn="l"/>
                          <a:tab pos="5029200" algn="r"/>
                        </a:tabLst>
                      </a:pPr>
                      <a:r>
                        <a:rPr lang="en-US" sz="1200">
                          <a:effectLst/>
                        </a:rPr>
                        <a:t>1.02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6.29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5.02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5.18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K-series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Sodium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gn="ctr" rtl="1">
                        <a:lnSpc>
                          <a:spcPct val="115000"/>
                        </a:lnSpc>
                        <a:spcAft>
                          <a:spcPts val="0"/>
                        </a:spcAft>
                        <a:tabLst>
                          <a:tab pos="-114300" algn="l"/>
                          <a:tab pos="556895" algn="l"/>
                          <a:tab pos="5029200" algn="r"/>
                        </a:tabLst>
                      </a:pPr>
                      <a:r>
                        <a:rPr lang="en-US" sz="1200">
                          <a:effectLst/>
                        </a:rPr>
                        <a:t>2.05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7.49</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3.12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3.22</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K-series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Carbon</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gn="ctr" rtl="1">
                        <a:lnSpc>
                          <a:spcPct val="115000"/>
                        </a:lnSpc>
                        <a:spcAft>
                          <a:spcPts val="0"/>
                        </a:spcAft>
                        <a:tabLst>
                          <a:tab pos="-114300" algn="l"/>
                          <a:tab pos="556895" algn="l"/>
                          <a:tab pos="5029200" algn="r"/>
                        </a:tabLst>
                      </a:pPr>
                      <a:r>
                        <a:rPr lang="en-US" sz="1200">
                          <a:effectLst/>
                        </a:rPr>
                        <a:t>0.28</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1.05</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1.46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1.50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K-series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Calcium</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gn="ctr" rtl="1">
                        <a:lnSpc>
                          <a:spcPct val="115000"/>
                        </a:lnSpc>
                        <a:spcAft>
                          <a:spcPts val="0"/>
                        </a:spcAft>
                        <a:tabLst>
                          <a:tab pos="-114300" algn="l"/>
                          <a:tab pos="556895" algn="l"/>
                          <a:tab pos="5029200" algn="r"/>
                        </a:tabLst>
                      </a:pPr>
                      <a:r>
                        <a:rPr lang="en-US" sz="1200">
                          <a:effectLst/>
                        </a:rPr>
                        <a:t>0.23</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0.10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0.16</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0">
                        <a:lnSpc>
                          <a:spcPct val="115000"/>
                        </a:lnSpc>
                        <a:spcAft>
                          <a:spcPts val="0"/>
                        </a:spcAft>
                        <a:tabLst>
                          <a:tab pos="-114300" algn="l"/>
                          <a:tab pos="556895" algn="l"/>
                          <a:tab pos="5029200" algn="r"/>
                        </a:tabLst>
                      </a:pPr>
                      <a:r>
                        <a:rPr lang="en-US" sz="1200">
                          <a:effectLst/>
                        </a:rPr>
                        <a:t>0.11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K-series</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Fluorine</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0">
                <a:tc>
                  <a:txBody>
                    <a:bodyPr/>
                    <a:lstStyle/>
                    <a:p>
                      <a:pPr algn="ctr" rtl="1">
                        <a:lnSpc>
                          <a:spcPct val="115000"/>
                        </a:lnSpc>
                        <a:spcAft>
                          <a:spcPts val="0"/>
                        </a:spcAft>
                        <a:tabLst>
                          <a:tab pos="-114300" algn="l"/>
                          <a:tab pos="556895" algn="l"/>
                          <a:tab pos="5029200" algn="r"/>
                        </a:tabLst>
                      </a:pPr>
                      <a:r>
                        <a:rPr lang="en-US" sz="1200">
                          <a:effectLst/>
                        </a:rPr>
                        <a:t>100.00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100.00</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15000"/>
                        </a:lnSpc>
                        <a:spcAft>
                          <a:spcPts val="0"/>
                        </a:spcAft>
                        <a:tabLst>
                          <a:tab pos="-114300" algn="l"/>
                          <a:tab pos="556895" algn="l"/>
                          <a:tab pos="5029200" algn="r"/>
                        </a:tabLst>
                      </a:pPr>
                      <a:r>
                        <a:rPr lang="en-US" sz="1200">
                          <a:effectLst/>
                        </a:rPr>
                        <a:t>103.27</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3">
                  <a:txBody>
                    <a:bodyPr/>
                    <a:lstStyle/>
                    <a:p>
                      <a:pPr algn="ctr" rtl="1">
                        <a:lnSpc>
                          <a:spcPct val="115000"/>
                        </a:lnSpc>
                        <a:spcAft>
                          <a:spcPts val="0"/>
                        </a:spcAft>
                        <a:tabLst>
                          <a:tab pos="-114300" algn="l"/>
                          <a:tab pos="556895" algn="l"/>
                          <a:tab pos="5029200" algn="r"/>
                        </a:tabLst>
                      </a:pPr>
                      <a:r>
                        <a:rPr lang="en-US" sz="1200" dirty="0">
                          <a:effectLst/>
                        </a:rPr>
                        <a:t>Total</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r>
            </a:tbl>
          </a:graphicData>
        </a:graphic>
      </p:graphicFrame>
      <p:sp>
        <p:nvSpPr>
          <p:cNvPr id="6" name="TextBox 5"/>
          <p:cNvSpPr txBox="1"/>
          <p:nvPr/>
        </p:nvSpPr>
        <p:spPr>
          <a:xfrm>
            <a:off x="2779295" y="1215189"/>
            <a:ext cx="556306" cy="369332"/>
          </a:xfrm>
          <a:prstGeom prst="rect">
            <a:avLst/>
          </a:prstGeom>
          <a:noFill/>
        </p:spPr>
        <p:txBody>
          <a:bodyPr wrap="none" rtlCol="0">
            <a:spAutoFit/>
          </a:bodyPr>
          <a:lstStyle/>
          <a:p>
            <a:r>
              <a:rPr lang="en-US" dirty="0" smtClean="0"/>
              <a:t>EDX</a:t>
            </a:r>
            <a:endParaRPr lang="en-US" dirty="0"/>
          </a:p>
        </p:txBody>
      </p:sp>
    </p:spTree>
    <p:extLst>
      <p:ext uri="{BB962C8B-B14F-4D97-AF65-F5344CB8AC3E}">
        <p14:creationId xmlns:p14="http://schemas.microsoft.com/office/powerpoint/2010/main" val="1083833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9"/>
          <p:cNvSpPr>
            <a:spLocks noChangeArrowheads="1"/>
          </p:cNvSpPr>
          <p:nvPr/>
        </p:nvSpPr>
        <p:spPr bwMode="auto">
          <a:xfrm>
            <a:off x="7979410" y="520413"/>
            <a:ext cx="1600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ar-IQ" altLang="en-US" sz="1400" b="1" i="0" u="none" strike="noStrike" cap="none" normalizeH="0" baseline="0" dirty="0" smtClean="0">
                <a:ln>
                  <a:noFill/>
                </a:ln>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rPr>
              <a:t>المجهر الذري الماسح</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pic>
        <p:nvPicPr>
          <p:cNvPr id="13" name="Picture 12" descr="ØµÙØ±Ø© Ø°Ø§Øª ØµÙØ©"/>
          <p:cNvPicPr/>
          <p:nvPr/>
        </p:nvPicPr>
        <p:blipFill>
          <a:blip r:embed="rId2">
            <a:extLst>
              <a:ext uri="{28A0092B-C50C-407E-A947-70E740481C1C}">
                <a14:useLocalDpi xmlns:a14="http://schemas.microsoft.com/office/drawing/2010/main" val="0"/>
              </a:ext>
            </a:extLst>
          </a:blip>
          <a:srcRect/>
          <a:stretch>
            <a:fillRect/>
          </a:stretch>
        </p:blipFill>
        <p:spPr bwMode="auto">
          <a:xfrm>
            <a:off x="2654300" y="673100"/>
            <a:ext cx="5325110" cy="3009900"/>
          </a:xfrm>
          <a:prstGeom prst="rect">
            <a:avLst/>
          </a:prstGeom>
          <a:ln w="38100" cap="sq">
            <a:solidFill>
              <a:srgbClr val="C00000"/>
            </a:solidFill>
            <a:prstDash val="solid"/>
            <a:miter lim="800000"/>
          </a:ln>
          <a:effectLst>
            <a:outerShdw blurRad="50800" dist="38100" dir="2700000" algn="tl" rotWithShape="0">
              <a:srgbClr val="000000">
                <a:alpha val="43000"/>
              </a:srgbClr>
            </a:outerShdw>
          </a:effectLst>
        </p:spPr>
      </p:pic>
      <p:sp>
        <p:nvSpPr>
          <p:cNvPr id="14" name="Rectangle 13"/>
          <p:cNvSpPr/>
          <p:nvPr/>
        </p:nvSpPr>
        <p:spPr>
          <a:xfrm>
            <a:off x="5316855" y="4040475"/>
            <a:ext cx="6096000" cy="2169825"/>
          </a:xfrm>
          <a:prstGeom prst="rect">
            <a:avLst/>
          </a:prstGeom>
        </p:spPr>
        <p:txBody>
          <a:bodyPr>
            <a:spAutoFit/>
          </a:bodyPr>
          <a:lstStyle/>
          <a:p>
            <a:pPr algn="just" rtl="1">
              <a:lnSpc>
                <a:spcPct val="150000"/>
              </a:lnSpc>
              <a:spcAft>
                <a:spcPts val="1000"/>
              </a:spcAft>
            </a:pPr>
            <a:r>
              <a:rPr lang="ar-IQ" dirty="0">
                <a:latin typeface="Calibri" panose="020F0502020204030204" pitchFamily="34" charset="0"/>
                <a:ea typeface="Calibri" panose="020F0502020204030204" pitchFamily="34" charset="0"/>
                <a:cs typeface="Times New Roman" panose="02020603050405020304" pitchFamily="18" charset="0"/>
              </a:rPr>
              <a:t>عندما يقترب رأس المجس من سطح العينة تتولد قوة بين رأس المجس وسطح العينة تؤدي هذه القوة إلى انحراف في الذراع بناء على قوة هوك. وقد تكون القوة المتبادلة قوة ميكانيكية أو قوة فاندرفال أو أو قوة شعرية قوة كهروستاتيكية أو قوة مغناطيسية أو قوة رابطة كيميائية أو غيرها من أنواع القوة وهذا حسب نوع السطح الذي يتم دراسته</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18846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682094"/>
            <a:ext cx="6096000" cy="5493812"/>
          </a:xfrm>
          <a:prstGeom prst="rect">
            <a:avLst/>
          </a:prstGeom>
        </p:spPr>
        <p:txBody>
          <a:bodyPr>
            <a:spAutoFit/>
          </a:bodyPr>
          <a:lstStyle/>
          <a:p>
            <a:pPr algn="just" rtl="1">
              <a:lnSpc>
                <a:spcPct val="150000"/>
              </a:lnSpc>
              <a:spcAft>
                <a:spcPts val="1000"/>
              </a:spcAft>
            </a:pPr>
            <a:r>
              <a:rPr lang="ar-IQ" dirty="0">
                <a:latin typeface="Calibri" panose="020F0502020204030204" pitchFamily="34" charset="0"/>
                <a:ea typeface="Calibri" panose="020F0502020204030204" pitchFamily="34" charset="0"/>
                <a:cs typeface="Times New Roman" panose="02020603050405020304" pitchFamily="18" charset="0"/>
              </a:rPr>
              <a:t>اذا تم مسح المجس عند ارتفاع معين من سطح العينة فقد يكون هناك خطورة على المجس بان يصطدم بالسطح، ولتجنب حدوث هذا يتم استخدام تغذية عكسية للتحكم في المسافة بين المجس وسطح العينة لتحافظ على القة المبتادلة بينهما ثابتة. ويتم تثبيت العينة على قاعدة من مادة بيزوالكترك تحرك العينة في الاتجاه </a:t>
            </a:r>
            <a:r>
              <a:rPr lang="en-US" dirty="0">
                <a:latin typeface="Times New Roman" panose="02020603050405020304" pitchFamily="18" charset="0"/>
                <a:ea typeface="Calibri" panose="020F0502020204030204" pitchFamily="34" charset="0"/>
                <a:cs typeface="Arial" panose="020B0604020202020204" pitchFamily="34" charset="0"/>
              </a:rPr>
              <a:t>z </a:t>
            </a:r>
            <a:r>
              <a:rPr lang="ar-IQ" dirty="0">
                <a:latin typeface="Calibri" panose="020F0502020204030204" pitchFamily="34" charset="0"/>
                <a:ea typeface="Calibri" panose="020F0502020204030204" pitchFamily="34" charset="0"/>
                <a:cs typeface="Times New Roman" panose="02020603050405020304" pitchFamily="18" charset="0"/>
              </a:rPr>
              <a:t>للحفاظ على قيمة ثابتة للقوة المتبادلة بين المجس وسطح العينة وكذلك تحريك العينة في البعدين </a:t>
            </a:r>
            <a:r>
              <a:rPr lang="en-US" dirty="0">
                <a:latin typeface="Times New Roman" panose="02020603050405020304" pitchFamily="18" charset="0"/>
                <a:ea typeface="Calibri" panose="020F0502020204030204" pitchFamily="34" charset="0"/>
                <a:cs typeface="Arial" panose="020B0604020202020204" pitchFamily="34" charset="0"/>
              </a:rPr>
              <a:t>x </a:t>
            </a:r>
            <a:r>
              <a:rPr lang="ar-IQ" dirty="0">
                <a:latin typeface="Calibri" panose="020F0502020204030204" pitchFamily="34" charset="0"/>
                <a:ea typeface="Calibri" panose="020F0502020204030204" pitchFamily="34" charset="0"/>
                <a:cs typeface="Times New Roman" panose="02020603050405020304" pitchFamily="18" charset="0"/>
              </a:rPr>
              <a:t>و </a:t>
            </a:r>
            <a:r>
              <a:rPr lang="en-US" dirty="0">
                <a:latin typeface="Times New Roman" panose="02020603050405020304" pitchFamily="18" charset="0"/>
                <a:ea typeface="Calibri" panose="020F0502020204030204" pitchFamily="34" charset="0"/>
                <a:cs typeface="Arial" panose="020B0604020202020204" pitchFamily="34" charset="0"/>
              </a:rPr>
              <a:t>y. </a:t>
            </a:r>
            <a:r>
              <a:rPr lang="ar-IQ" dirty="0">
                <a:latin typeface="Calibri" panose="020F0502020204030204" pitchFamily="34" charset="0"/>
                <a:ea typeface="Calibri" panose="020F0502020204030204" pitchFamily="34" charset="0"/>
                <a:cs typeface="Times New Roman" panose="02020603050405020304" pitchFamily="18" charset="0"/>
              </a:rPr>
              <a:t>وهناك أنواع أخرى من ميكروسكوبات القوة الذرية تستخدم 3 بلورات بيزوالكتريك كل بلورة مسئولة عن اتجاه من اتجاهات الحركة الثلاثة. وفي التصاميم الحديثة يتم تثبيت الذراع على ماسح بيزوالكتريك افقي في حين يتم تحريك العينة فقط في الاتجاهين </a:t>
            </a:r>
            <a:r>
              <a:rPr lang="en-US" dirty="0">
                <a:latin typeface="Times New Roman" panose="02020603050405020304" pitchFamily="18" charset="0"/>
                <a:ea typeface="Calibri" panose="020F0502020204030204" pitchFamily="34" charset="0"/>
                <a:cs typeface="Arial" panose="020B0604020202020204" pitchFamily="34" charset="0"/>
              </a:rPr>
              <a:t>x </a:t>
            </a:r>
            <a:r>
              <a:rPr lang="ar-IQ" dirty="0">
                <a:latin typeface="Calibri" panose="020F0502020204030204" pitchFamily="34" charset="0"/>
                <a:ea typeface="Calibri" panose="020F0502020204030204" pitchFamily="34" charset="0"/>
                <a:cs typeface="Times New Roman" panose="02020603050405020304" pitchFamily="18" charset="0"/>
              </a:rPr>
              <a:t>و </a:t>
            </a:r>
            <a:r>
              <a:rPr lang="en-US" dirty="0">
                <a:latin typeface="Times New Roman" panose="02020603050405020304" pitchFamily="18" charset="0"/>
                <a:ea typeface="Calibri" panose="020F0502020204030204" pitchFamily="34" charset="0"/>
                <a:cs typeface="Arial" panose="020B0604020202020204" pitchFamily="34" charset="0"/>
              </a:rPr>
              <a:t>y. </a:t>
            </a:r>
            <a:r>
              <a:rPr lang="ar-IQ" dirty="0">
                <a:latin typeface="Calibri" panose="020F0502020204030204" pitchFamily="34" charset="0"/>
                <a:ea typeface="Calibri" panose="020F0502020204030204" pitchFamily="34" charset="0"/>
                <a:cs typeface="Times New Roman" panose="02020603050405020304" pitchFamily="18" charset="0"/>
              </a:rPr>
              <a:t>وفي النهاية نحصل على خريطة لمساحة تمثل طبوغرافيا سطح العينة. يمكن تشغيل ميكروسكوب القوة الذرية </a:t>
            </a:r>
            <a:r>
              <a:rPr lang="en-US" dirty="0">
                <a:latin typeface="Times New Roman" panose="02020603050405020304" pitchFamily="18" charset="0"/>
                <a:ea typeface="Calibri" panose="020F0502020204030204" pitchFamily="34" charset="0"/>
                <a:cs typeface="Arial" panose="020B0604020202020204" pitchFamily="34" charset="0"/>
              </a:rPr>
              <a:t>AFM </a:t>
            </a:r>
            <a:r>
              <a:rPr lang="ar-IQ" dirty="0">
                <a:latin typeface="Calibri" panose="020F0502020204030204" pitchFamily="34" charset="0"/>
                <a:ea typeface="Calibri" panose="020F0502020204030204" pitchFamily="34" charset="0"/>
                <a:cs typeface="Times New Roman" panose="02020603050405020304" pitchFamily="18" charset="0"/>
              </a:rPr>
              <a:t>بعدة انماط تشغيل وهذا حسب الاستخدام المطلوب ونوع الفحص المراد. وبصفة عامة يمكن تقسيم انماط التشغيل بنوعين هما نمط التشغيل الاستاتيكي أو نمط الاتصال والنوع الثاني هو نمط التشغيل الديناميكي أو نمط عدم الاتصال.</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23139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873814"/>
            <a:ext cx="6096000" cy="5110373"/>
          </a:xfrm>
          <a:prstGeom prst="rect">
            <a:avLst/>
          </a:prstGeom>
        </p:spPr>
        <p:txBody>
          <a:bodyPr>
            <a:spAutoFit/>
          </a:bodyPr>
          <a:lstStyle/>
          <a:p>
            <a:pPr algn="r" rtl="1">
              <a:lnSpc>
                <a:spcPct val="115000"/>
              </a:lnSpc>
              <a:spcBef>
                <a:spcPts val="2400"/>
              </a:spcBef>
              <a:spcAft>
                <a:spcPts val="0"/>
              </a:spcAft>
            </a:pPr>
            <a:r>
              <a:rPr lang="ar-IQ"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جهاز الاستطارة الضوئية الداينميكية </a:t>
            </a:r>
            <a:r>
              <a:rPr lang="en-US" b="1" kern="0" dirty="0">
                <a:solidFill>
                  <a:srgbClr val="365F91"/>
                </a:solidFill>
                <a:latin typeface="Cambria" panose="02040503050406030204" pitchFamily="18" charset="0"/>
                <a:ea typeface="Times New Roman" panose="02020603050405020304" pitchFamily="18" charset="0"/>
                <a:cs typeface="Times New Roman" panose="02020603050405020304" pitchFamily="18" charset="0"/>
              </a:rPr>
              <a:t>Dynamic light scattering(DLS) </a:t>
            </a:r>
          </a:p>
          <a:p>
            <a:pPr algn="just" rtl="1">
              <a:lnSpc>
                <a:spcPct val="150000"/>
              </a:lnSpc>
              <a:spcAft>
                <a:spcPts val="1000"/>
              </a:spcAft>
            </a:pPr>
            <a:r>
              <a:rPr lang="ar-SA" dirty="0">
                <a:latin typeface="Calibri" panose="020F0502020204030204" pitchFamily="34" charset="0"/>
                <a:ea typeface="Calibri" panose="020F0502020204030204" pitchFamily="34" charset="0"/>
                <a:cs typeface="Times New Roman" panose="02020603050405020304" pitchFamily="18" charset="0"/>
              </a:rPr>
              <a:t>يتم قياس حجم الحبيبات في البروتينات و المحاليل النانوية </a:t>
            </a:r>
            <a:r>
              <a:rPr lang="ar-IQ" dirty="0">
                <a:latin typeface="Calibri" panose="020F0502020204030204" pitchFamily="34" charset="0"/>
                <a:ea typeface="Calibri" panose="020F0502020204030204" pitchFamily="34" charset="0"/>
                <a:cs typeface="Times New Roman" panose="02020603050405020304" pitchFamily="18" charset="0"/>
              </a:rPr>
              <a:t>والبوليمرات والمذيلات والحويصلات والكربوهيدرات والهلام </a:t>
            </a:r>
            <a:r>
              <a:rPr lang="ar-SA" dirty="0">
                <a:latin typeface="Calibri" panose="020F0502020204030204" pitchFamily="34" charset="0"/>
                <a:ea typeface="Calibri" panose="020F0502020204030204" pitchFamily="34" charset="0"/>
                <a:cs typeface="Times New Roman" panose="02020603050405020304" pitchFamily="18" charset="0"/>
              </a:rPr>
              <a:t>.حيث يتم قياس حجم الدقائق والجهد الخاص بها بتقنيتي  </a:t>
            </a:r>
            <a:r>
              <a:rPr lang="en-US" dirty="0">
                <a:latin typeface="Times New Roman" panose="02020603050405020304" pitchFamily="18" charset="0"/>
                <a:ea typeface="Calibri" panose="020F0502020204030204" pitchFamily="34" charset="0"/>
                <a:cs typeface="Arial" panose="020B0604020202020204" pitchFamily="34" charset="0"/>
              </a:rPr>
              <a:t> zeta sizer </a:t>
            </a:r>
            <a:r>
              <a:rPr lang="ar-SA" dirty="0">
                <a:latin typeface="Calibri" panose="020F0502020204030204" pitchFamily="34" charset="0"/>
                <a:ea typeface="Calibri" panose="020F0502020204030204" pitchFamily="34" charset="0"/>
                <a:cs typeface="Times New Roman" panose="02020603050405020304" pitchFamily="18" charset="0"/>
              </a:rPr>
              <a:t>و</a:t>
            </a:r>
            <a:r>
              <a:rPr lang="en-US" dirty="0">
                <a:latin typeface="Times New Roman" panose="02020603050405020304" pitchFamily="18" charset="0"/>
                <a:ea typeface="Calibri" panose="020F0502020204030204" pitchFamily="34" charset="0"/>
                <a:cs typeface="Arial" panose="020B0604020202020204" pitchFamily="34" charset="0"/>
              </a:rPr>
              <a:t> zeta </a:t>
            </a:r>
            <a:r>
              <a:rPr lang="en-US" dirty="0" err="1">
                <a:latin typeface="Times New Roman" panose="02020603050405020304" pitchFamily="18" charset="0"/>
                <a:ea typeface="Calibri" panose="020F0502020204030204" pitchFamily="34" charset="0"/>
                <a:cs typeface="Arial" panose="020B0604020202020204" pitchFamily="34" charset="0"/>
              </a:rPr>
              <a:t>potentia</a:t>
            </a:r>
            <a:r>
              <a:rPr lang="en-US" dirty="0">
                <a:latin typeface="Times New Roman" panose="02020603050405020304" pitchFamily="18" charset="0"/>
                <a:ea typeface="Calibri" panose="020F0502020204030204" pitchFamily="34" charset="0"/>
                <a:cs typeface="Arial" panose="020B0604020202020204" pitchFamily="34" charset="0"/>
              </a:rPr>
              <a:t>  </a:t>
            </a:r>
            <a:r>
              <a:rPr lang="ar-SA" dirty="0">
                <a:latin typeface="Calibri" panose="020F0502020204030204" pitchFamily="34" charset="0"/>
                <a:ea typeface="Calibri" panose="020F0502020204030204" pitchFamily="34" charset="0"/>
                <a:cs typeface="Times New Roman" panose="02020603050405020304" pitchFamily="18" charset="0"/>
              </a:rPr>
              <a:t>حيث ان شدة الضوء المتشتت من قبل الحبيبات والنسبة المئوية لحجوم الحبيبات  وكذلك جهد العينة يتم قياسه بنوعين مختلفين من الخلايا. الخلية الاولى </a:t>
            </a:r>
            <a:r>
              <a:rPr lang="ar-SA" dirty="0" smtClean="0">
                <a:latin typeface="Calibri" panose="020F0502020204030204" pitchFamily="34" charset="0"/>
                <a:ea typeface="Calibri" panose="020F0502020204030204" pitchFamily="34" charset="0"/>
                <a:cs typeface="Times New Roman" panose="02020603050405020304" pitchFamily="18" charset="0"/>
              </a:rPr>
              <a:t>لقياس </a:t>
            </a:r>
            <a:r>
              <a:rPr lang="ar-SA" dirty="0">
                <a:latin typeface="Calibri" panose="020F0502020204030204" pitchFamily="34" charset="0"/>
                <a:ea typeface="Calibri" panose="020F0502020204030204" pitchFamily="34" charset="0"/>
                <a:cs typeface="Times New Roman" panose="02020603050405020304" pitchFamily="18" charset="0"/>
              </a:rPr>
              <a:t>حجوم الحبيبات النانوية حيث تحقن العينة داخل انبوبة شعرية داخل الخلية.ويستخدم لهذ الغرض محقنة حيث يتم استخدام حجوم قليلة جدا من المواد. وتكمن اهمية هذه التقنية في بيان استقرارية المحاليل الحاوية على الحبيبات  حيث يعطي الشحنة صفر دليل على وجود التجمعات التي تؤدي الى عدم استقرار الغرويات بسبب </a:t>
            </a:r>
            <a:r>
              <a:rPr lang="ar-SA" dirty="0" smtClean="0">
                <a:latin typeface="Calibri" panose="020F0502020204030204" pitchFamily="34" charset="0"/>
                <a:ea typeface="Calibri" panose="020F0502020204030204" pitchFamily="34" charset="0"/>
                <a:cs typeface="Times New Roman" panose="02020603050405020304" pitchFamily="18" charset="0"/>
              </a:rPr>
              <a:t>تكتلها.</a:t>
            </a:r>
            <a:r>
              <a:rPr lang="en-US" sz="1400" dirty="0" smtClean="0">
                <a:latin typeface="Calibri" panose="020F0502020204030204" pitchFamily="34" charset="0"/>
                <a:ea typeface="Calibri" panose="020F0502020204030204" pitchFamily="34" charset="0"/>
                <a:cs typeface="Arial" panose="020B0604020202020204" pitchFamily="34" charset="0"/>
              </a:rPr>
              <a:t> </a:t>
            </a:r>
            <a:r>
              <a:rPr lang="ar-SA" smtClean="0">
                <a:latin typeface="Calibri" panose="020F0502020204030204" pitchFamily="34" charset="0"/>
                <a:ea typeface="Calibri" panose="020F0502020204030204" pitchFamily="34" charset="0"/>
                <a:cs typeface="Times New Roman" panose="02020603050405020304" pitchFamily="18" charset="0"/>
              </a:rPr>
              <a:t>بما </a:t>
            </a:r>
            <a:r>
              <a:rPr lang="ar-SA" dirty="0">
                <a:latin typeface="Calibri" panose="020F0502020204030204" pitchFamily="34" charset="0"/>
                <a:ea typeface="Calibri" panose="020F0502020204030204" pitchFamily="34" charset="0"/>
                <a:cs typeface="Times New Roman" panose="02020603050405020304" pitchFamily="18" charset="0"/>
              </a:rPr>
              <a:t>أن </a:t>
            </a:r>
            <a:r>
              <a:rPr lang="en-US" dirty="0">
                <a:latin typeface="Times New Roman" panose="02020603050405020304" pitchFamily="18" charset="0"/>
                <a:ea typeface="Calibri" panose="020F0502020204030204" pitchFamily="34" charset="0"/>
                <a:cs typeface="Arial" panose="020B0604020202020204" pitchFamily="34" charset="0"/>
              </a:rPr>
              <a:t>DLS</a:t>
            </a:r>
            <a:r>
              <a:rPr lang="ar-SA" dirty="0">
                <a:latin typeface="Calibri" panose="020F0502020204030204" pitchFamily="34" charset="0"/>
                <a:ea typeface="Calibri" panose="020F0502020204030204" pitchFamily="34" charset="0"/>
                <a:cs typeface="Times New Roman" panose="02020603050405020304" pitchFamily="18" charset="0"/>
              </a:rPr>
              <a:t> تقيس أساسًا التقلبات في شدة الضوء المتفرقة بسبب الجسيمات المنتشرة ، فيمكن تحديد معامل الانتشار للجسيمات.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6776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542</Words>
  <Application>Microsoft Office PowerPoint</Application>
  <PresentationFormat>Widescreen</PresentationFormat>
  <Paragraphs>90</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Cambria</vt:lpstr>
      <vt:lpstr>Courier New</vt:lpstr>
      <vt:lpstr>lfont</vt:lpstr>
      <vt:lpstr>Times New Roman</vt:lpstr>
      <vt:lpstr>Office Theme</vt:lpstr>
      <vt:lpstr>اجهزة التحليل الالي – المجهر الالكتروني الماسح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zainab-PC</dc:creator>
  <cp:lastModifiedBy>zainab-PC</cp:lastModifiedBy>
  <cp:revision>15</cp:revision>
  <cp:lastPrinted>2019-03-10T03:07:01Z</cp:lastPrinted>
  <dcterms:created xsi:type="dcterms:W3CDTF">2019-03-08T18:12:44Z</dcterms:created>
  <dcterms:modified xsi:type="dcterms:W3CDTF">2019-09-02T11:23:52Z</dcterms:modified>
</cp:coreProperties>
</file>